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34" r:id="rId4"/>
  </p:sldMasterIdLst>
  <p:notesMasterIdLst>
    <p:notesMasterId r:id="rId26"/>
  </p:notesMasterIdLst>
  <p:handoutMasterIdLst>
    <p:handoutMasterId r:id="rId27"/>
  </p:handoutMasterIdLst>
  <p:sldIdLst>
    <p:sldId id="262" r:id="rId5"/>
    <p:sldId id="259" r:id="rId6"/>
    <p:sldId id="266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7T13:18:15.54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741535-0047-42FA-90C9-C180216C96F2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bg-BG" noProof="1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DDF5BA-9013-47D1-AF29-22B4C82D212E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1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bg-BG" noProof="1" smtClean="0"/>
              <a:t>1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bg-BG" noProof="1" smtClean="0"/>
              <a:t>2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0"/>
            <a:fld id="{8F8F760E-6A05-4677-82D5-8CFF41C0C5DB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0"/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64508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6502180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4595755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36966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8903331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4978574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5768726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7FA5AB0-0582-4BAD-8E9A-912E2B493DC2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51846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B582E0-6427-4CC2-AD41-153BA282D6A4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42529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349FF9-586D-4721-AF79-BCE3C3B329C5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33423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6058788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42ACD5D-B1EB-4699-8CEB-0F7E7953EC49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78216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A0218D-8605-43C3-A5A7-D8A4B86BEFF4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417573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908274-E008-4FBF-AD37-EFFEDD4465E0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62171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8036814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BEDF80-36BA-49F6-8A0A-B6BF0C22B11B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27341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9BC414-DB9F-4215-8849-7ED8F7FD9B15}" type="datetime1">
              <a:rPr lang="bg-BG" noProof="1" smtClean="0"/>
              <a:t>7.1.2024 г.</a:t>
            </a:fld>
            <a:endParaRPr lang="bg-BG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1" smtClean="0"/>
              <a:pPr rtl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53393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D8E27-AF83-4075-9D5E-4269C39E485E}" type="datetime1">
              <a:rPr lang="bg-BG" noProof="1" smtClean="0"/>
              <a:pPr/>
              <a:t>7.1.2024 г.</a:t>
            </a:fld>
            <a:endParaRPr lang="bg-BG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288481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Картина 36" descr="Цифрово изображение на платка с числа и линии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1" y="0"/>
            <a:ext cx="8201384" cy="68580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684" y="159769"/>
            <a:ext cx="3081576" cy="2085869"/>
          </a:xfrm>
        </p:spPr>
        <p:txBody>
          <a:bodyPr rtlCol="0">
            <a:normAutofit/>
          </a:bodyPr>
          <a:lstStyle/>
          <a:p>
            <a:r>
              <a:rPr lang="bg-BG" sz="2000" noProof="1">
                <a:solidFill>
                  <a:srgbClr val="FFFFFF"/>
                </a:solidFill>
              </a:rPr>
              <a:t>Курсов проект по обектно ориентирано програмиране втора част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384" y="4491237"/>
            <a:ext cx="3081576" cy="1733655"/>
          </a:xfrm>
        </p:spPr>
        <p:txBody>
          <a:bodyPr rtlCol="0">
            <a:normAutofit/>
          </a:bodyPr>
          <a:lstStyle/>
          <a:p>
            <a:pPr rtl="0"/>
            <a:r>
              <a:rPr lang="bg-BG" sz="1200" noProof="1">
                <a:solidFill>
                  <a:srgbClr val="EBEBEB"/>
                </a:solidFill>
              </a:rPr>
              <a:t>Изготвили:</a:t>
            </a:r>
          </a:p>
          <a:p>
            <a:pPr marL="285750" indent="-285750">
              <a:buFontTx/>
              <a:buChar char="-"/>
            </a:pPr>
            <a:r>
              <a:rPr lang="bg-BG" sz="1100" noProof="1">
                <a:solidFill>
                  <a:srgbClr val="EBEBEB"/>
                </a:solidFill>
              </a:rPr>
              <a:t>Адам мохамед аяш Ф.№: 21621553</a:t>
            </a:r>
          </a:p>
          <a:p>
            <a:pPr marL="285750" indent="-285750">
              <a:buFontTx/>
              <a:buChar char="-"/>
            </a:pPr>
            <a:r>
              <a:rPr lang="bg-BG" sz="1100" noProof="1">
                <a:solidFill>
                  <a:srgbClr val="EBEBEB"/>
                </a:solidFill>
              </a:rPr>
              <a:t>Павел миленов бойчев Ф.№: 21621538</a:t>
            </a:r>
          </a:p>
        </p:txBody>
      </p: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7BCCC02C-22B0-4CF3-9705-6C2FA6B9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55" y="1736362"/>
            <a:ext cx="8370089" cy="4583298"/>
          </a:xfrm>
          <a:prstGeom prst="rect">
            <a:avLst/>
          </a:prstGeom>
        </p:spPr>
      </p:pic>
      <p:sp>
        <p:nvSpPr>
          <p:cNvPr id="17" name="Заглавие 16">
            <a:extLst>
              <a:ext uri="{FF2B5EF4-FFF2-40B4-BE49-F238E27FC236}">
                <a16:creationId xmlns:a16="http://schemas.microsoft.com/office/drawing/2014/main" id="{0AF20FC5-4CD6-4128-B53C-41942760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05" y="257792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Изглед при </a:t>
            </a:r>
            <a:r>
              <a:rPr lang="en-US" dirty="0"/>
              <a:t>login </a:t>
            </a:r>
            <a:r>
              <a:rPr lang="bg-BG" dirty="0"/>
              <a:t>като </a:t>
            </a:r>
            <a:r>
              <a:rPr lang="en-US" dirty="0"/>
              <a:t>admin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64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лавие 20">
            <a:extLst>
              <a:ext uri="{FF2B5EF4-FFF2-40B4-BE49-F238E27FC236}">
                <a16:creationId xmlns:a16="http://schemas.microsoft.com/office/drawing/2014/main" id="{029879F0-FCB9-4E0D-80F2-F1F4A6C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Изглед при </a:t>
            </a:r>
            <a:r>
              <a:rPr lang="en-US" dirty="0"/>
              <a:t>login </a:t>
            </a:r>
            <a:r>
              <a:rPr lang="bg-BG" dirty="0"/>
              <a:t>като </a:t>
            </a:r>
            <a:r>
              <a:rPr lang="en-US" dirty="0"/>
              <a:t>employee</a:t>
            </a:r>
            <a:endParaRPr lang="bg-BG" dirty="0"/>
          </a:p>
        </p:txBody>
      </p:sp>
      <p:pic>
        <p:nvPicPr>
          <p:cNvPr id="24" name="Контейнер за съдържание 23">
            <a:extLst>
              <a:ext uri="{FF2B5EF4-FFF2-40B4-BE49-F238E27FC236}">
                <a16:creationId xmlns:a16="http://schemas.microsoft.com/office/drawing/2014/main" id="{A6B955DB-A288-47D4-B12B-2AA8CE4C2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220" y="1921684"/>
            <a:ext cx="8193560" cy="4317798"/>
          </a:xfrm>
        </p:spPr>
      </p:pic>
    </p:spTree>
    <p:extLst>
      <p:ext uri="{BB962C8B-B14F-4D97-AF65-F5344CB8AC3E}">
        <p14:creationId xmlns:p14="http://schemas.microsoft.com/office/powerpoint/2010/main" val="157165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7A254FB-CEDA-4FBB-B996-3B386FE4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Изглед при </a:t>
            </a:r>
            <a:r>
              <a:rPr lang="en-US" dirty="0"/>
              <a:t>login </a:t>
            </a:r>
            <a:r>
              <a:rPr lang="bg-BG" dirty="0"/>
              <a:t>като </a:t>
            </a:r>
            <a:r>
              <a:rPr lang="en-US" dirty="0"/>
              <a:t>client</a:t>
            </a: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1F69E1EE-3551-4963-ABF3-B64E11A64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511" y="1999313"/>
            <a:ext cx="8541801" cy="4300819"/>
          </a:xfrm>
        </p:spPr>
      </p:pic>
    </p:spTree>
    <p:extLst>
      <p:ext uri="{BB962C8B-B14F-4D97-AF65-F5344CB8AC3E}">
        <p14:creationId xmlns:p14="http://schemas.microsoft.com/office/powerpoint/2010/main" val="28378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0F18E79-851C-4789-8818-AB6109E5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196" y="5451597"/>
            <a:ext cx="9905998" cy="1478570"/>
          </a:xfrm>
        </p:spPr>
        <p:txBody>
          <a:bodyPr/>
          <a:lstStyle/>
          <a:p>
            <a:r>
              <a:rPr lang="bg-BG" dirty="0"/>
              <a:t>Изглед и добавяне на </a:t>
            </a:r>
            <a:r>
              <a:rPr lang="en-US" dirty="0"/>
              <a:t>employee</a:t>
            </a: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34491DA-FADB-425C-A784-1192575D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05" y="159312"/>
            <a:ext cx="9152390" cy="5389537"/>
          </a:xfrm>
        </p:spPr>
      </p:pic>
    </p:spTree>
    <p:extLst>
      <p:ext uri="{BB962C8B-B14F-4D97-AF65-F5344CB8AC3E}">
        <p14:creationId xmlns:p14="http://schemas.microsoft.com/office/powerpoint/2010/main" val="15579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4260B80-1CF6-42CF-8ACF-DF954623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249" y="510860"/>
            <a:ext cx="9905998" cy="1478570"/>
          </a:xfrm>
        </p:spPr>
        <p:txBody>
          <a:bodyPr/>
          <a:lstStyle/>
          <a:p>
            <a:r>
              <a:rPr lang="bg-BG" dirty="0"/>
              <a:t>Изглед и добавяне на </a:t>
            </a:r>
            <a:r>
              <a:rPr lang="en-US" dirty="0"/>
              <a:t>companies </a:t>
            </a:r>
            <a:r>
              <a:rPr lang="bg-BG" dirty="0"/>
              <a:t>и </a:t>
            </a:r>
            <a:r>
              <a:rPr lang="en-US" dirty="0"/>
              <a:t>offices</a:t>
            </a: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958FD4E-3EDE-4094-A79C-AAABADF6A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606" y="1986104"/>
            <a:ext cx="8203725" cy="4361036"/>
          </a:xfrm>
        </p:spPr>
      </p:pic>
    </p:spTree>
    <p:extLst>
      <p:ext uri="{BB962C8B-B14F-4D97-AF65-F5344CB8AC3E}">
        <p14:creationId xmlns:p14="http://schemas.microsoft.com/office/powerpoint/2010/main" val="346468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82512A-CD7F-4A62-A14C-091BE61C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091" y="4922071"/>
            <a:ext cx="8061820" cy="1478570"/>
          </a:xfrm>
        </p:spPr>
        <p:txBody>
          <a:bodyPr/>
          <a:lstStyle/>
          <a:p>
            <a:pPr algn="ctr"/>
            <a:r>
              <a:rPr lang="bg-BG" dirty="0"/>
              <a:t>Изглед и добавяне на </a:t>
            </a:r>
            <a:r>
              <a:rPr lang="en-US" dirty="0"/>
              <a:t>clients </a:t>
            </a: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A9E6B0D-53B9-440D-952B-FD41FDCE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090" y="233542"/>
            <a:ext cx="8061820" cy="4499107"/>
          </a:xfrm>
        </p:spPr>
      </p:pic>
    </p:spTree>
    <p:extLst>
      <p:ext uri="{BB962C8B-B14F-4D97-AF65-F5344CB8AC3E}">
        <p14:creationId xmlns:p14="http://schemas.microsoft.com/office/powerpoint/2010/main" val="314162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8E7C90-162B-4018-B7E9-0A83A0F3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35" y="408794"/>
            <a:ext cx="8070209" cy="1478570"/>
          </a:xfrm>
        </p:spPr>
        <p:txBody>
          <a:bodyPr/>
          <a:lstStyle/>
          <a:p>
            <a:pPr algn="ctr"/>
            <a:r>
              <a:rPr lang="bg-BG" dirty="0"/>
              <a:t>Изглед и добавяне на </a:t>
            </a:r>
            <a:r>
              <a:rPr lang="en-US" dirty="0"/>
              <a:t>orders</a:t>
            </a: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0BCCEB3-11B2-4C8A-92B5-0830B025B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635" y="2086751"/>
            <a:ext cx="8070209" cy="4152731"/>
          </a:xfrm>
        </p:spPr>
      </p:pic>
    </p:spTree>
    <p:extLst>
      <p:ext uri="{BB962C8B-B14F-4D97-AF65-F5344CB8AC3E}">
        <p14:creationId xmlns:p14="http://schemas.microsoft.com/office/powerpoint/2010/main" val="2135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B2BB1D-21D1-4AC9-A70C-5BE4C19F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694" y="652074"/>
            <a:ext cx="7969444" cy="1478570"/>
          </a:xfrm>
        </p:spPr>
        <p:txBody>
          <a:bodyPr/>
          <a:lstStyle/>
          <a:p>
            <a:pPr algn="ctr"/>
            <a:r>
              <a:rPr lang="bg-BG" dirty="0"/>
              <a:t>Клиентът вижда и може да следи поръчките си 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3C0FDAD-EE6E-42C7-B628-2E22A57D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83043"/>
            <a:ext cx="7969444" cy="40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2AADCCB-78C2-44D8-A450-338B9C74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Реализация на слоя за работа с бази 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28A4E11-E729-4AC6-A801-F112716D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Връзка с базата данни – връзката с базата данни е реализирана с помощта на </a:t>
            </a:r>
            <a:r>
              <a:rPr lang="en-US" dirty="0"/>
              <a:t>Singleton </a:t>
            </a:r>
            <a:r>
              <a:rPr lang="bg-BG" dirty="0"/>
              <a:t>клас </a:t>
            </a:r>
            <a:r>
              <a:rPr lang="en-US" dirty="0" err="1"/>
              <a:t>DatabaseConnectionPool</a:t>
            </a:r>
            <a:r>
              <a:rPr lang="bg-BG" dirty="0"/>
              <a:t>, както името на класа подсказва той представлява </a:t>
            </a:r>
            <a:r>
              <a:rPr lang="en-US" dirty="0"/>
              <a:t>pool</a:t>
            </a:r>
            <a:r>
              <a:rPr lang="bg-BG" dirty="0"/>
              <a:t>(множество сесии) към базата. Класът</a:t>
            </a:r>
            <a:r>
              <a:rPr lang="en-US" dirty="0"/>
              <a:t> singleton</a:t>
            </a:r>
            <a:r>
              <a:rPr lang="bg-BG" dirty="0"/>
              <a:t> позволява само една инстанция към него, за да няма ненужна </a:t>
            </a:r>
            <a:r>
              <a:rPr lang="bg-BG" dirty="0" err="1"/>
              <a:t>алокация</a:t>
            </a:r>
            <a:r>
              <a:rPr lang="bg-BG" dirty="0"/>
              <a:t> на сесии, тъй като това е скъпа операция, също помага за </a:t>
            </a:r>
            <a:r>
              <a:rPr lang="bg-BG" dirty="0" err="1"/>
              <a:t>консистенстност</a:t>
            </a:r>
            <a:r>
              <a:rPr lang="bg-BG" dirty="0"/>
              <a:t> в работата с бази от данни от гледна точка на работа с нишки. При първоначалният анализ на задачата, че </a:t>
            </a:r>
            <a:r>
              <a:rPr lang="en-US" dirty="0" err="1"/>
              <a:t>DatabaseConnectionPool</a:t>
            </a:r>
            <a:r>
              <a:rPr lang="en-US" dirty="0"/>
              <a:t> </a:t>
            </a:r>
            <a:r>
              <a:rPr lang="bg-BG" dirty="0"/>
              <a:t>класът ще е полезен най-много ако в даден момент решим да използваме повече от една нишки. </a:t>
            </a:r>
          </a:p>
        </p:txBody>
      </p:sp>
    </p:spTree>
    <p:extLst>
      <p:ext uri="{BB962C8B-B14F-4D97-AF65-F5344CB8AC3E}">
        <p14:creationId xmlns:p14="http://schemas.microsoft.com/office/powerpoint/2010/main" val="35805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лавие 15">
            <a:extLst>
              <a:ext uri="{FF2B5EF4-FFF2-40B4-BE49-F238E27FC236}">
                <a16:creationId xmlns:a16="http://schemas.microsoft.com/office/drawing/2014/main" id="{57293786-2F97-4E00-AAB1-A7EF0416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Реализация на бизнеслогика и графичен интерфейс</a:t>
            </a:r>
          </a:p>
        </p:txBody>
      </p:sp>
      <p:pic>
        <p:nvPicPr>
          <p:cNvPr id="19" name="Контейнер за съдържание 18">
            <a:extLst>
              <a:ext uri="{FF2B5EF4-FFF2-40B4-BE49-F238E27FC236}">
                <a16:creationId xmlns:a16="http://schemas.microsoft.com/office/drawing/2014/main" id="{7409A546-215D-4508-BD99-07D1E88E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517" y="2327549"/>
            <a:ext cx="5261810" cy="3911933"/>
          </a:xfrm>
        </p:spPr>
      </p:pic>
    </p:spTree>
    <p:extLst>
      <p:ext uri="{BB962C8B-B14F-4D97-AF65-F5344CB8AC3E}">
        <p14:creationId xmlns:p14="http://schemas.microsoft.com/office/powerpoint/2010/main" val="4495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>
            <a:extLst>
              <a:ext uri="{FF2B5EF4-FFF2-40B4-BE49-F238E27FC236}">
                <a16:creationId xmlns:a16="http://schemas.microsoft.com/office/drawing/2014/main" id="{BB6AF26F-B299-41E0-9761-25C6E801F98C}"/>
              </a:ext>
            </a:extLst>
          </p:cNvPr>
          <p:cNvSpPr txBox="1">
            <a:spLocks/>
          </p:cNvSpPr>
          <p:nvPr/>
        </p:nvSpPr>
        <p:spPr>
          <a:xfrm>
            <a:off x="370935" y="216201"/>
            <a:ext cx="1125424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g-BG" sz="3000" b="1" noProof="1">
                <a:solidFill>
                  <a:srgbClr val="FFFEFF"/>
                </a:solidFill>
              </a:rPr>
              <a:t>анализ</a:t>
            </a:r>
          </a:p>
        </p:txBody>
      </p:sp>
      <p:sp>
        <p:nvSpPr>
          <p:cNvPr id="10" name="Контейнер за съдържание 9">
            <a:extLst>
              <a:ext uri="{FF2B5EF4-FFF2-40B4-BE49-F238E27FC236}">
                <a16:creationId xmlns:a16="http://schemas.microsoft.com/office/drawing/2014/main" id="{FE5A660C-A9DF-4B11-A2CB-33DD55C4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87177"/>
            <a:ext cx="9905999" cy="3541714"/>
          </a:xfrm>
        </p:spPr>
        <p:txBody>
          <a:bodyPr/>
          <a:lstStyle/>
          <a:p>
            <a:r>
              <a:rPr lang="bg-BG" sz="2000" dirty="0">
                <a:latin typeface="Calibri" panose="020F0502020204030204" pitchFamily="34" charset="0"/>
                <a:cs typeface="Calibri" panose="020F0502020204030204" pitchFamily="34" charset="0"/>
              </a:rPr>
              <a:t>Функционални изисквания:</a:t>
            </a:r>
          </a:p>
          <a:p>
            <a:pPr lvl="1"/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Създаване, редактиране и изтриване на различните категории потребители, пратки, компании и офиси</a:t>
            </a:r>
          </a:p>
          <a:p>
            <a:pPr lvl="1"/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Справки за произволен период за пратки и тяхното състояние, работа на куриерите, статистика на куриерската фирма, статистика за клиентите, възможност за проследяване на статуса на дадена пратка, пратки и тяхното състояние</a:t>
            </a:r>
          </a:p>
          <a:p>
            <a:pPr lvl="1"/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Изобразяване на данните в графичен интерфейс</a:t>
            </a:r>
          </a:p>
          <a:p>
            <a:pPr lvl="1"/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Известия за получени и отказани пратки</a:t>
            </a:r>
          </a:p>
          <a:p>
            <a:pPr lvl="1"/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Проверка за коректност при попълване на данни в полетата</a:t>
            </a:r>
            <a:r>
              <a:rPr lang="bg-BG" sz="1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35A6F74-CB52-409B-89AE-F108F0DE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РЕЗУЛТАТИ ОТ ТЕСТОВЕТЕ</a:t>
            </a: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8E28479-F6E5-44CF-B373-A7E96AA5B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828" y="2529473"/>
            <a:ext cx="8745170" cy="2981741"/>
          </a:xfrm>
        </p:spPr>
      </p:pic>
    </p:spTree>
    <p:extLst>
      <p:ext uri="{BB962C8B-B14F-4D97-AF65-F5344CB8AC3E}">
        <p14:creationId xmlns:p14="http://schemas.microsoft.com/office/powerpoint/2010/main" val="329350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F9CD58-653C-4944-86D5-D8DA85C7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195" y="23047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Благодаря за вниманието !</a:t>
            </a:r>
          </a:p>
        </p:txBody>
      </p:sp>
    </p:spTree>
    <p:extLst>
      <p:ext uri="{BB962C8B-B14F-4D97-AF65-F5344CB8AC3E}">
        <p14:creationId xmlns:p14="http://schemas.microsoft.com/office/powerpoint/2010/main" val="22174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3379411-D946-41AB-A2DA-8688666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Структура на проекта </a:t>
            </a:r>
          </a:p>
        </p:txBody>
      </p: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6D2D517E-8407-40B2-9766-BD16D49BB8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6987396" cy="3991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658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B5D0E5-E245-4238-B302-47D9363E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170" y="595352"/>
            <a:ext cx="9905998" cy="1478570"/>
          </a:xfrm>
        </p:spPr>
        <p:txBody>
          <a:bodyPr>
            <a:normAutofit/>
          </a:bodyPr>
          <a:lstStyle/>
          <a:p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Дефиниция на модулите на системата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77F0A1-BDE5-4C7D-8B3B-5C33B24C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170" y="2697768"/>
            <a:ext cx="9905999" cy="354171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– 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съдържа механизмите за работа с бази данни, конструирането на заявки и връзка към базата.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Controllers –  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съдържа всички контролери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Domain Objects – 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съдържа всички бизнес обекти, дискови структури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bg-B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C97DFEA-71C8-49E3-AF2C-740EAE88C4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2931624A-1974-451A-98F9-7933423B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117" y="2411809"/>
            <a:ext cx="6178117" cy="1478570"/>
          </a:xfrm>
        </p:spPr>
        <p:txBody>
          <a:bodyPr>
            <a:normAutofit/>
          </a:bodyPr>
          <a:lstStyle/>
          <a:p>
            <a:pPr algn="ctr"/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ДИАГРАМА НА БАЗАТА ОТ ДАННИ</a:t>
            </a:r>
          </a:p>
        </p:txBody>
      </p:sp>
    </p:spTree>
    <p:extLst>
      <p:ext uri="{BB962C8B-B14F-4D97-AF65-F5344CB8AC3E}">
        <p14:creationId xmlns:p14="http://schemas.microsoft.com/office/powerpoint/2010/main" val="427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C22D305-C872-49EF-8FF2-98C5601B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</a:t>
            </a:r>
            <a:endParaRPr lang="bg-BG" dirty="0"/>
          </a:p>
        </p:txBody>
      </p: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EAC8B0ED-DC63-4CA3-9138-A3209744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A6A6A6">
                  <a:alpha val="80784"/>
                </a:srgbClr>
              </a:clrFrom>
              <a:clrTo>
                <a:srgbClr val="A6A6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5728" y="2172750"/>
            <a:ext cx="7112583" cy="3909268"/>
          </a:xfrm>
        </p:spPr>
      </p:pic>
    </p:spTree>
    <p:extLst>
      <p:ext uri="{BB962C8B-B14F-4D97-AF65-F5344CB8AC3E}">
        <p14:creationId xmlns:p14="http://schemas.microsoft.com/office/powerpoint/2010/main" val="31464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255AF8E-80F2-45BB-9048-8C4FF5A8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300" y="2522819"/>
            <a:ext cx="5715699" cy="1478570"/>
          </a:xfrm>
        </p:spPr>
        <p:txBody>
          <a:bodyPr/>
          <a:lstStyle/>
          <a:p>
            <a:r>
              <a:rPr lang="en-US" dirty="0"/>
              <a:t>Class diagram </a:t>
            </a:r>
            <a:r>
              <a:rPr lang="bg-BG" dirty="0"/>
              <a:t>за бизнес класовете</a:t>
            </a:r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68AA7B1E-04AA-40A1-951D-E14DF3CCD0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3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18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2430532-7E34-44CD-9875-D80D0E9F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25" y="181762"/>
            <a:ext cx="5934508" cy="1084976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bg-BG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B3B2F08E-C756-4DC8-B201-57104E8F5D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517" r="4517"/>
          <a:stretch>
            <a:fillRect/>
          </a:stretch>
        </p:blipFill>
        <p:spPr>
          <a:xfrm>
            <a:off x="7143033" y="609599"/>
            <a:ext cx="3666690" cy="5181599"/>
          </a:xfrm>
        </p:spPr>
      </p:pic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9E5C7FD8-036D-4DF9-9151-D91C31AB0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525" y="1429541"/>
            <a:ext cx="5934511" cy="43616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Най-често използваните елементи са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Label,  </a:t>
            </a:r>
            <a:r>
              <a:rPr lang="en-US" dirty="0" err="1"/>
              <a:t>TableView</a:t>
            </a:r>
            <a:r>
              <a:rPr lang="en-US" dirty="0"/>
              <a:t>, </a:t>
            </a:r>
            <a:r>
              <a:rPr lang="en-US" dirty="0" err="1"/>
              <a:t>TableColumn</a:t>
            </a:r>
            <a:r>
              <a:rPr lang="en-US" dirty="0"/>
              <a:t>, Button, </a:t>
            </a:r>
            <a:r>
              <a:rPr lang="en-US" dirty="0" err="1"/>
              <a:t>DatePicker</a:t>
            </a:r>
            <a:r>
              <a:rPr lang="en-US" dirty="0"/>
              <a:t>, </a:t>
            </a:r>
            <a:r>
              <a:rPr lang="en-US" dirty="0" err="1"/>
              <a:t>ComboBox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/>
              <a:t>TestField</a:t>
            </a:r>
            <a:r>
              <a:rPr lang="en-US" dirty="0"/>
              <a:t>.</a:t>
            </a: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Чрез контекстно меню и съответните му бутони се извършват операциите върху селектирания запис.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14A0BAEC-DD09-4444-9D9B-FD1BB30DA5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6622" y="4117510"/>
            <a:ext cx="1488915" cy="19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картина 5">
            <a:extLst>
              <a:ext uri="{FF2B5EF4-FFF2-40B4-BE49-F238E27FC236}">
                <a16:creationId xmlns:a16="http://schemas.microsoft.com/office/drawing/2014/main" id="{506322AA-937E-4F9B-AF56-B0B3097922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981" r="4981"/>
          <a:stretch>
            <a:fillRect/>
          </a:stretch>
        </p:blipFill>
        <p:spPr/>
      </p:pic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3E819F4-2170-4B41-ABCF-2C7B0466E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8756" y="2269059"/>
            <a:ext cx="4688939" cy="3522141"/>
          </a:xfrm>
        </p:spPr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Съобщение при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Login </a:t>
            </a:r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несъвпадение</a:t>
            </a:r>
          </a:p>
        </p:txBody>
      </p:sp>
    </p:spTree>
    <p:extLst>
      <p:ext uri="{BB962C8B-B14F-4D97-AF65-F5344CB8AC3E}">
        <p14:creationId xmlns:p14="http://schemas.microsoft.com/office/powerpoint/2010/main" val="30764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Степени на сивото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Верига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ерига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TM04033919[[fn=Верига]]</Template>
  <TotalTime>0</TotalTime>
  <Words>361</Words>
  <Application>Microsoft Office PowerPoint</Application>
  <PresentationFormat>Широк екран</PresentationFormat>
  <Paragraphs>41</Paragraphs>
  <Slides>21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Верига</vt:lpstr>
      <vt:lpstr>Курсов проект по обектно ориентирано програмиране втора част</vt:lpstr>
      <vt:lpstr>Презентация на PowerPoint</vt:lpstr>
      <vt:lpstr>Структура на проекта </vt:lpstr>
      <vt:lpstr>Дефиниция на модулите на системата</vt:lpstr>
      <vt:lpstr>ДИАГРАМА НА БАЗАТА ОТ ДАННИ</vt:lpstr>
      <vt:lpstr>USE CASE</vt:lpstr>
      <vt:lpstr>Class diagram за бизнес класовете</vt:lpstr>
      <vt:lpstr>gui</vt:lpstr>
      <vt:lpstr>Презентация на PowerPoint</vt:lpstr>
      <vt:lpstr>Изглед при login като admin</vt:lpstr>
      <vt:lpstr>Изглед при login като employee</vt:lpstr>
      <vt:lpstr>Изглед при login като client</vt:lpstr>
      <vt:lpstr>Изглед и добавяне на employee</vt:lpstr>
      <vt:lpstr>Изглед и добавяне на companies и offices</vt:lpstr>
      <vt:lpstr>Изглед и добавяне на clients </vt:lpstr>
      <vt:lpstr>Изглед и добавяне на orders</vt:lpstr>
      <vt:lpstr>Клиентът вижда и може да следи поръчките си </vt:lpstr>
      <vt:lpstr>Реализация на слоя за работа с бази данни</vt:lpstr>
      <vt:lpstr>Реализация на бизнеслогика и графичен интерфейс</vt:lpstr>
      <vt:lpstr>РЕЗУЛТАТИ ОТ ТЕСТОВЕТЕ</vt:lpstr>
      <vt:lpstr>Благодаря за вниманието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2024-01-07T11:12:52Z</dcterms:created>
  <dcterms:modified xsi:type="dcterms:W3CDTF">2024-01-07T18:32:11Z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